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7" r:id="rId3"/>
    <p:sldId id="256" r:id="rId4"/>
    <p:sldId id="274" r:id="rId5"/>
    <p:sldId id="258" r:id="rId6"/>
    <p:sldId id="278" r:id="rId7"/>
    <p:sldId id="281" r:id="rId8"/>
    <p:sldId id="280" r:id="rId9"/>
    <p:sldId id="282" r:id="rId10"/>
    <p:sldId id="284" r:id="rId11"/>
    <p:sldId id="260" r:id="rId12"/>
    <p:sldId id="257" r:id="rId13"/>
    <p:sldId id="261" r:id="rId14"/>
    <p:sldId id="262" r:id="rId15"/>
    <p:sldId id="269" r:id="rId16"/>
    <p:sldId id="263" r:id="rId17"/>
    <p:sldId id="264" r:id="rId18"/>
    <p:sldId id="268" r:id="rId19"/>
    <p:sldId id="272" r:id="rId20"/>
    <p:sldId id="271" r:id="rId21"/>
    <p:sldId id="267" r:id="rId22"/>
    <p:sldId id="265" r:id="rId23"/>
    <p:sldId id="266" r:id="rId24"/>
    <p:sldId id="273" r:id="rId25"/>
    <p:sldId id="270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D2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E40D-4EB8-45DD-894B-2C1D08F14F9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99C0-398B-46F8-AAEC-CF226DDA0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7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99C0-398B-46F8-AAEC-CF226DDA0C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11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3451-C152-42C5-B50B-32E9BD174F42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EAC1-40F6-4EC2-BBE4-376ECE3F52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95E6-950F-4027-B004-C1E507955276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4797-E972-4798-8DD8-460B641558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8E21-81CC-4221-9FB5-1055A6123F0B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48BD-28D8-454F-BE37-F64F554CC4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E2FD-C8EE-4581-9C2C-B5FAA0B5483F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47E7-F6A4-4802-AF3E-EFC8241904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4B3B-C8AA-458A-AC46-1F962A2BC13D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D6F2-035E-40E2-B20C-0AC8E027D77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880F2-E2F6-4444-AC7F-53F6E01CAD21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7EB1-13B9-48B5-88B6-92F4F918CA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FC32-D7D4-4FB9-9E63-35AA1B69703A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7CC-1AD3-4952-937A-31F8112FAE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B33C-4FF0-4F81-91C6-E31A38C0B365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57D8-C28C-48D7-82D8-34EE54710B7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A8E4-82D6-4CA2-8CF8-A76DDFBFBA8E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E278-E024-436F-8666-D51CBE5160B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FD5D-EFD4-47A0-94D7-962C1DEEE9AA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F015-6080-4212-8A1F-ED111EE81F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269F-EF68-4C77-8B52-B8A0885FDDBF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C5A6-BC55-44BC-8FAD-61FBFF4075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8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BC487-E44C-45F6-A406-3DA1EE7CB4D7}" type="datetimeFigureOut">
              <a:rPr lang="nl-NL"/>
              <a:pPr>
                <a:defRPr/>
              </a:pPr>
              <a:t>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5D62DB-BCF1-4495-A867-F79888CC5A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eugdracinggent@gmail.com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957101" y="1556792"/>
            <a:ext cx="7301806" cy="47705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INFOAVOND </a:t>
            </a: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KRC GENT ATLETIEK</a:t>
            </a:r>
          </a:p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JEUGD</a:t>
            </a:r>
          </a:p>
          <a:p>
            <a:pPr algn="ctr"/>
            <a:endParaRPr lang="nl-NL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nl-NL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WELKOM</a:t>
            </a:r>
            <a:endParaRPr lang="nl-NL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584709" cy="1463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59156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584928" cy="14631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5736" y="419623"/>
            <a:ext cx="69482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TRAINERS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Kampnummers</a:t>
            </a:r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Dupré Chris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fr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Vlierberghe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Langeraert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Karine</a:t>
            </a:r>
            <a:endParaRPr lang="nl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7" y="3497389"/>
            <a:ext cx="2342789" cy="291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h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068960"/>
            <a:ext cx="3237239" cy="21602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588224" y="2132856"/>
            <a:ext cx="216024" cy="13681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57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087279" y="1497608"/>
            <a:ext cx="53399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DOELSTELLING</a:t>
            </a:r>
          </a:p>
        </p:txBody>
      </p:sp>
      <p:sp>
        <p:nvSpPr>
          <p:cNvPr id="17411" name="Tekstvak 3"/>
          <p:cNvSpPr txBox="1">
            <a:spLocks noChangeArrowheads="1"/>
          </p:cNvSpPr>
          <p:nvPr/>
        </p:nvSpPr>
        <p:spPr bwMode="auto">
          <a:xfrm>
            <a:off x="179388" y="2420938"/>
            <a:ext cx="87852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b="1" dirty="0">
                <a:solidFill>
                  <a:schemeClr val="bg1"/>
                </a:solidFill>
                <a:latin typeface="Calibri" pitchFamily="34" charset="0"/>
              </a:rPr>
              <a:t>Plezier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beleven aan atletiek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Gezonde en verantwoorde sportbeoefening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Ontwikkeling en detectie van sportief talent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Initiatie in de </a:t>
            </a:r>
            <a:r>
              <a:rPr lang="nl-NL" b="1" u="sng" dirty="0">
                <a:solidFill>
                  <a:schemeClr val="bg1"/>
                </a:solidFill>
                <a:latin typeface="Calibri" pitchFamily="34" charset="0"/>
              </a:rPr>
              <a:t>verschillende atletiek disciplines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Doorgedreven opleiding voor de willigen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(onder 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begeleiding van de specialisatietrainers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)  </a:t>
            </a:r>
          </a:p>
          <a:p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vanaf de categorie miniemen. </a:t>
            </a:r>
          </a:p>
          <a:p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- Deze punten worden uitgebreid uitgelegd in ons jeugdbeleidsplan en in onze leerlijnen voor de jeugd, documenten die u kan terug vinden op onze website. </a:t>
            </a: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28" y="111764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15750" y="1848972"/>
            <a:ext cx="86333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ENKELE REGELS &amp; AFSPRAKEN</a:t>
            </a:r>
            <a:endParaRPr lang="nl-N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51520" y="2924944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Net zoals er een schoolreglement bestaat, hanteert KRC Gent Atletiek ook een “HUISHOUDELIJK REGLEMENT”, waar ieder die zich aansluit mee akkoord verklaart. </a:t>
            </a:r>
          </a:p>
          <a:p>
            <a:endParaRPr lang="nl-BE" sz="2000" dirty="0" smtClean="0">
              <a:solidFill>
                <a:schemeClr val="bg1"/>
              </a:solidFill>
            </a:endParaRPr>
          </a:p>
          <a:p>
            <a:r>
              <a:rPr lang="nl-BE" sz="2000" dirty="0" smtClean="0">
                <a:solidFill>
                  <a:schemeClr val="bg1"/>
                </a:solidFill>
              </a:rPr>
              <a:t>Daarnaast is er ook een “GEDRAGSCODE”. </a:t>
            </a:r>
          </a:p>
          <a:p>
            <a:r>
              <a:rPr lang="nl-BE" sz="2000" dirty="0" smtClean="0">
                <a:solidFill>
                  <a:schemeClr val="bg1"/>
                </a:solidFill>
              </a:rPr>
              <a:t>Deze bestaat uit enkele kleine  afspraken die het zowel voor de atleet, ouder als trainer aangenamer en gemakkelijker moet maken. </a:t>
            </a:r>
          </a:p>
          <a:p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dirty="0" smtClean="0">
                <a:solidFill>
                  <a:schemeClr val="bg1"/>
                </a:solidFill>
              </a:rPr>
              <a:t>Beide documenten zijn eveneens op onze website te vinden, bij eventuele vragen hier over kan u steeds terecht bij de jeugdcoördinator.</a:t>
            </a:r>
            <a:endParaRPr lang="nl-BE" sz="20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532" y="116632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3524" y="1642250"/>
            <a:ext cx="87354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ALGEMENE INFO IVM TRAININGEN</a:t>
            </a:r>
            <a:endParaRPr lang="nl-N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8435" name="Tekstvak 3"/>
          <p:cNvSpPr txBox="1">
            <a:spLocks noChangeArrowheads="1"/>
          </p:cNvSpPr>
          <p:nvPr/>
        </p:nvSpPr>
        <p:spPr bwMode="auto">
          <a:xfrm>
            <a:off x="497103" y="2780928"/>
            <a:ext cx="830182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- Zomer en Winter = </a:t>
            </a:r>
            <a:r>
              <a:rPr lang="nl-NL" sz="1700" b="1" dirty="0">
                <a:solidFill>
                  <a:schemeClr val="bg1"/>
                </a:solidFill>
                <a:latin typeface="Calibri" pitchFamily="34" charset="0"/>
              </a:rPr>
              <a:t>verschillend </a:t>
            </a:r>
            <a:r>
              <a:rPr lang="nl-NL" sz="1700" b="1" dirty="0" smtClean="0">
                <a:solidFill>
                  <a:schemeClr val="bg1"/>
                </a:solidFill>
                <a:latin typeface="Calibri" pitchFamily="34" charset="0"/>
              </a:rPr>
              <a:t>trainingsregime</a:t>
            </a:r>
            <a:r>
              <a:rPr lang="nl-NL" sz="1700" dirty="0" smtClean="0">
                <a:solidFill>
                  <a:schemeClr val="bg1"/>
                </a:solidFill>
                <a:latin typeface="Calibri" pitchFamily="34" charset="0"/>
              </a:rPr>
              <a:t> (winter = meer gericht op het  veldlopen)</a:t>
            </a:r>
            <a:endParaRPr lang="nl-NL" sz="1700" dirty="0">
              <a:solidFill>
                <a:schemeClr val="bg1"/>
              </a:solidFill>
              <a:latin typeface="Calibri" pitchFamily="34" charset="0"/>
            </a:endParaRPr>
          </a:p>
          <a:p>
            <a:endParaRPr lang="nl-NL" sz="17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Graag </a:t>
            </a:r>
            <a:r>
              <a:rPr lang="nl-NL" sz="1700" b="1" dirty="0">
                <a:solidFill>
                  <a:schemeClr val="bg1"/>
                </a:solidFill>
                <a:latin typeface="Calibri" pitchFamily="34" charset="0"/>
              </a:rPr>
              <a:t>op tijd </a:t>
            </a:r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aanwezig !!! ( = ook tijd voor toilet)</a:t>
            </a:r>
          </a:p>
          <a:p>
            <a:pPr>
              <a:buFontTx/>
              <a:buChar char="-"/>
            </a:pPr>
            <a:endParaRPr lang="nl-NL" sz="17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 Kinderen niet alleen op straat laten staan / er is </a:t>
            </a:r>
            <a:r>
              <a:rPr lang="nl-NL" sz="1700" b="1" dirty="0">
                <a:solidFill>
                  <a:schemeClr val="bg1"/>
                </a:solidFill>
                <a:latin typeface="Calibri" pitchFamily="34" charset="0"/>
              </a:rPr>
              <a:t>géén toezicht</a:t>
            </a:r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 voorzien </a:t>
            </a:r>
            <a:r>
              <a:rPr lang="nl-NL" sz="1700" dirty="0" err="1">
                <a:solidFill>
                  <a:schemeClr val="bg1"/>
                </a:solidFill>
                <a:latin typeface="Calibri" pitchFamily="34" charset="0"/>
              </a:rPr>
              <a:t>nà</a:t>
            </a:r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 de trainingen (zie ook extra info</a:t>
            </a:r>
            <a:r>
              <a:rPr lang="nl-NL" sz="1700" dirty="0" smtClean="0">
                <a:solidFill>
                  <a:schemeClr val="bg1"/>
                </a:solidFill>
                <a:latin typeface="Calibri" pitchFamily="34" charset="0"/>
              </a:rPr>
              <a:t>) en a.u.b. : doe niet aan “</a:t>
            </a:r>
            <a:r>
              <a:rPr lang="nl-NL" sz="1700" dirty="0" err="1" smtClean="0">
                <a:solidFill>
                  <a:schemeClr val="bg1"/>
                </a:solidFill>
                <a:latin typeface="Calibri" pitchFamily="34" charset="0"/>
              </a:rPr>
              <a:t>wildparkeren</a:t>
            </a:r>
            <a:r>
              <a:rPr lang="nl-NL" sz="1700" dirty="0" smtClean="0">
                <a:solidFill>
                  <a:schemeClr val="bg1"/>
                </a:solidFill>
                <a:latin typeface="Calibri" pitchFamily="34" charset="0"/>
              </a:rPr>
              <a:t>”. De nieuwe parking in de Burvenichstraat is open, daar is ook een ingang !</a:t>
            </a:r>
          </a:p>
          <a:p>
            <a:pPr>
              <a:buFontTx/>
              <a:buChar char="-"/>
            </a:pPr>
            <a:r>
              <a:rPr lang="nl-NL" sz="17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nl-NL" sz="17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sz="1700" dirty="0" smtClean="0">
                <a:solidFill>
                  <a:schemeClr val="bg1"/>
                </a:solidFill>
                <a:latin typeface="Calibri" pitchFamily="34" charset="0"/>
              </a:rPr>
              <a:t>Houdt u aan de richtlijnen van de trainers i.v.m. het gebruik van de piste (baanindeling)</a:t>
            </a:r>
            <a:endParaRPr lang="nl-NL" sz="17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nl-NL" sz="17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 Grote opkomst = Strengere discipline !!!</a:t>
            </a:r>
          </a:p>
          <a:p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	* 3</a:t>
            </a:r>
            <a:r>
              <a:rPr lang="nl-NL" sz="1700" baseline="30000" dirty="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 opmerking = tijdens training in de kantine</a:t>
            </a:r>
          </a:p>
          <a:p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	* eventueel tijdelijke schorsing van </a:t>
            </a:r>
            <a:r>
              <a:rPr lang="nl-NL" sz="1700" dirty="0" smtClean="0">
                <a:solidFill>
                  <a:schemeClr val="bg1"/>
                </a:solidFill>
                <a:latin typeface="Calibri" pitchFamily="34" charset="0"/>
              </a:rPr>
              <a:t>training </a:t>
            </a:r>
            <a:endParaRPr lang="nl-NL" sz="17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sz="1700" dirty="0">
                <a:solidFill>
                  <a:schemeClr val="bg1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0313"/>
            <a:ext cx="2584928" cy="1463167"/>
          </a:xfrm>
          <a:prstGeom prst="rect">
            <a:avLst/>
          </a:prstGeom>
        </p:spPr>
      </p:pic>
      <p:pic>
        <p:nvPicPr>
          <p:cNvPr id="5" name="Picture 4" descr="safety firs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5589240"/>
            <a:ext cx="1728192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2432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3-14okt</a:t>
            </a:r>
            <a:endParaRPr lang="nl-BE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843808" y="332656"/>
            <a:ext cx="44246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WEDSTRIJDEN</a:t>
            </a:r>
          </a:p>
        </p:txBody>
      </p:sp>
      <p:sp>
        <p:nvSpPr>
          <p:cNvPr id="19459" name="Tekstvak 3"/>
          <p:cNvSpPr txBox="1">
            <a:spLocks noChangeArrowheads="1"/>
          </p:cNvSpPr>
          <p:nvPr/>
        </p:nvSpPr>
        <p:spPr bwMode="auto">
          <a:xfrm>
            <a:off x="611560" y="1502688"/>
            <a:ext cx="80645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b="1" dirty="0" smtClean="0">
                <a:solidFill>
                  <a:schemeClr val="bg1"/>
                </a:solidFill>
                <a:latin typeface="Calibri" pitchFamily="34" charset="0"/>
              </a:rPr>
              <a:t>Wedstrijdkalender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verschijnt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online en wordt per mail verzonden. Deze bestaat 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uit een “zomer”- en “</a:t>
            </a:r>
            <a:r>
              <a:rPr lang="nl-NL" dirty="0" err="1" smtClean="0">
                <a:solidFill>
                  <a:schemeClr val="bg1"/>
                </a:solidFill>
                <a:latin typeface="Calibri" pitchFamily="34" charset="0"/>
              </a:rPr>
              <a:t>winter”kalender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. Binnenkort verschijnt ook de nieuwsbrief waar de kalender in zal verschijnen.</a:t>
            </a:r>
          </a:p>
          <a:p>
            <a:pPr>
              <a:buFontTx/>
              <a:buChar char="-"/>
            </a:pPr>
            <a:endParaRPr lang="nl-NL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Voor de “Kangoeroes” is er enkel deelname aan de “</a:t>
            </a:r>
            <a:r>
              <a:rPr lang="nl-NL" dirty="0" err="1" smtClean="0">
                <a:solidFill>
                  <a:schemeClr val="bg1"/>
                </a:solidFill>
                <a:latin typeface="Calibri" pitchFamily="34" charset="0"/>
              </a:rPr>
              <a:t>Kids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Calibri" pitchFamily="34" charset="0"/>
              </a:rPr>
              <a:t>Athletics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” in de zomer. Voor hen is er géén criterium (zie verder)! Ook aan de oefencross nemen zij deel.</a:t>
            </a: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In clubverband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(kalender) of 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op eigen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houtje (verwittig uw trainer ! )</a:t>
            </a: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b="1" dirty="0">
                <a:solidFill>
                  <a:schemeClr val="bg1"/>
                </a:solidFill>
                <a:latin typeface="Calibri" pitchFamily="34" charset="0"/>
              </a:rPr>
              <a:t>Competitief element </a:t>
            </a:r>
            <a:r>
              <a:rPr lang="nl-NL" b="1" dirty="0" smtClean="0">
                <a:solidFill>
                  <a:schemeClr val="bg1"/>
                </a:solidFill>
                <a:latin typeface="Calibri" pitchFamily="34" charset="0"/>
              </a:rPr>
              <a:t>motiveert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(door deelname aan wedstrijden willen de atleten meestal van zelf beter gaan presteren)</a:t>
            </a: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Prestaties kunnen objectief gevolgd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worden door de trainers.</a:t>
            </a: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b="1" dirty="0">
                <a:solidFill>
                  <a:schemeClr val="bg1"/>
                </a:solidFill>
                <a:latin typeface="Calibri" pitchFamily="34" charset="0"/>
              </a:rPr>
              <a:t>Ouders of de atleten vullen de wedstrijdkaartjes in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(voorbeeld komt zo meteen) </a:t>
            </a: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	-&gt; Wit kaartje = jongens</a:t>
            </a:r>
          </a:p>
          <a:p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	-&gt; Roze kaartje = meisjes</a:t>
            </a:r>
          </a:p>
          <a:p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	-&gt; Wedstrijdkaartjes winter (cross) zijn te verkrijgen bij de trainers, kaartjes voor de zomerwedstrijden (piste) vraag je bij de organiserende club.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57" y="234373"/>
            <a:ext cx="2035362" cy="11520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16654" y="1531198"/>
            <a:ext cx="847700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WINTER- ZOMERCRITERIUM</a:t>
            </a:r>
            <a:endParaRPr lang="nl-NL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2587911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Door deel te nemen aan een aantal wedstrijden in clubverband (deze van de clubkalender dus, worden de atleten beloond !!!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81127" y="3501008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BENJAMINS: 	zomer = 6 wedstrijden	winter = 6 wedstrijden</a:t>
            </a:r>
          </a:p>
          <a:p>
            <a:endParaRPr lang="nl-NL" dirty="0" smtClean="0">
              <a:solidFill>
                <a:schemeClr val="bg1"/>
              </a:solidFill>
              <a:latin typeface="+mn-lt"/>
            </a:endParaRPr>
          </a:p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PUPILLEN:	zomer = 7 wedstrijden	winter = 7 wedstrijden</a:t>
            </a:r>
          </a:p>
          <a:p>
            <a:endParaRPr lang="nl-NL" dirty="0" smtClean="0">
              <a:solidFill>
                <a:schemeClr val="bg1"/>
              </a:solidFill>
              <a:latin typeface="+mn-lt"/>
            </a:endParaRPr>
          </a:p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MINIEMEN:	zomer = 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7</a:t>
            </a:r>
            <a:r>
              <a:rPr lang="nl-NL" dirty="0" smtClean="0">
                <a:solidFill>
                  <a:schemeClr val="bg1"/>
                </a:solidFill>
                <a:latin typeface="+mn-lt"/>
              </a:rPr>
              <a:t> wedstrijden	winter = </a:t>
            </a:r>
            <a:r>
              <a:rPr lang="nl-NL" b="1" dirty="0">
                <a:solidFill>
                  <a:schemeClr val="bg1"/>
                </a:solidFill>
                <a:latin typeface="+mn-lt"/>
              </a:rPr>
              <a:t>7</a:t>
            </a:r>
            <a:r>
              <a:rPr lang="nl-NL" dirty="0" smtClean="0">
                <a:solidFill>
                  <a:schemeClr val="bg1"/>
                </a:solidFill>
                <a:latin typeface="+mn-lt"/>
              </a:rPr>
              <a:t> wedstrijden</a:t>
            </a:r>
          </a:p>
          <a:p>
            <a:endParaRPr lang="nl-NL" dirty="0" smtClean="0">
              <a:solidFill>
                <a:schemeClr val="bg1"/>
              </a:solidFill>
              <a:latin typeface="+mn-lt"/>
            </a:endParaRPr>
          </a:p>
          <a:p>
            <a:endParaRPr lang="nl-NL" dirty="0" smtClean="0">
              <a:solidFill>
                <a:schemeClr val="bg1"/>
              </a:solidFill>
              <a:latin typeface="+mn-lt"/>
            </a:endParaRPr>
          </a:p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Voor de winter telt ook de oefencross* mee (dit is een cross georganiseerd door onze eigen club bij aanvang van het seizoen) – 23/10 Relays – 13/11 Aalter – 27/11 Zele</a:t>
            </a:r>
          </a:p>
          <a:p>
            <a:endParaRPr lang="nl-NL" dirty="0" smtClean="0">
              <a:solidFill>
                <a:schemeClr val="bg1"/>
              </a:solidFill>
              <a:latin typeface="+mn-lt"/>
            </a:endParaRPr>
          </a:p>
          <a:p>
            <a:r>
              <a:rPr lang="nl-NL" sz="2000" dirty="0" smtClean="0">
                <a:solidFill>
                  <a:schemeClr val="bg1"/>
                </a:solidFill>
                <a:latin typeface="+mn-lt"/>
              </a:rPr>
              <a:t>*Oefencross 2016 zal plaats hebben bij onze Kern Beernem op 9/10/2016 </a:t>
            </a:r>
            <a:r>
              <a:rPr lang="nl-NL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23242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51520" y="1445875"/>
            <a:ext cx="8568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WEDSTRIJDKAARTJE : PISTE</a:t>
            </a:r>
          </a:p>
        </p:txBody>
      </p:sp>
      <p:pic>
        <p:nvPicPr>
          <p:cNvPr id="20483" name="Afbeelding 4" descr="Wedstrkaartje vb presentati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417072" cy="44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245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17499" y="1743812"/>
            <a:ext cx="801988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WEDSTRIJDKAARTJE : CROSS</a:t>
            </a:r>
          </a:p>
        </p:txBody>
      </p:sp>
      <p:pic>
        <p:nvPicPr>
          <p:cNvPr id="21507" name="Picture 4" descr="wedstrkaartje 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703" y="3056560"/>
            <a:ext cx="6696670" cy="325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331913" y="6308725"/>
            <a:ext cx="682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opmerking: crosskaartjes zijn zowel voor jongens als meisjes WIT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74516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5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688075" y="2924944"/>
            <a:ext cx="8137525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 Sportkledij, aangepast aan het seizoen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Regenkledij in de winter is een must!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BE" b="1" u="sng" dirty="0">
                <a:solidFill>
                  <a:schemeClr val="bg1"/>
                </a:solidFill>
                <a:latin typeface="Calibri" pitchFamily="34" charset="0"/>
              </a:rPr>
              <a:t>Goede </a:t>
            </a:r>
            <a:r>
              <a:rPr lang="nl-BE" b="1" u="sng" dirty="0" smtClean="0">
                <a:solidFill>
                  <a:schemeClr val="bg1"/>
                </a:solidFill>
                <a:latin typeface="Calibri" pitchFamily="34" charset="0"/>
              </a:rPr>
              <a:t>sportschoenen </a:t>
            </a:r>
            <a:r>
              <a:rPr lang="nl-BE" dirty="0" smtClean="0">
                <a:solidFill>
                  <a:schemeClr val="bg1"/>
                </a:solidFill>
                <a:latin typeface="Calibri" pitchFamily="34" charset="0"/>
              </a:rPr>
              <a:t>!!! Als er één iets is waar je geld mag aan uitgeven zijn het de schoenen, deze zijn zeer belangrijk 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voor de wedstrijden: </a:t>
            </a:r>
            <a:r>
              <a:rPr lang="nl-BE" dirty="0" smtClean="0">
                <a:solidFill>
                  <a:schemeClr val="bg1"/>
                </a:solidFill>
                <a:latin typeface="Calibri" pitchFamily="34" charset="0"/>
              </a:rPr>
              <a:t>SPIKES (neem reserve pinnetjes mee!)</a:t>
            </a:r>
            <a:endParaRPr lang="nl-BE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 Handschoenen </a:t>
            </a:r>
            <a:r>
              <a:rPr lang="nl-BE" dirty="0" smtClean="0">
                <a:solidFill>
                  <a:schemeClr val="bg1"/>
                </a:solidFill>
                <a:latin typeface="Calibri" pitchFamily="34" charset="0"/>
              </a:rPr>
              <a:t>en een muts in </a:t>
            </a: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de </a:t>
            </a:r>
            <a:r>
              <a:rPr lang="nl-BE" dirty="0" smtClean="0">
                <a:solidFill>
                  <a:schemeClr val="bg1"/>
                </a:solidFill>
                <a:latin typeface="Calibri" pitchFamily="34" charset="0"/>
              </a:rPr>
              <a:t>winter</a:t>
            </a:r>
            <a:endParaRPr lang="nl-BE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 Trainingspak – al dan niet van de club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 Reservekledij voor na de wedstrijd en/of training (zéér interessant bij regen</a:t>
            </a:r>
            <a:r>
              <a:rPr lang="nl-BE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nl-BE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nl-B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BE" b="1" dirty="0">
                <a:solidFill>
                  <a:schemeClr val="bg1"/>
                </a:solidFill>
                <a:latin typeface="Calibri" pitchFamily="34" charset="0"/>
              </a:rPr>
              <a:t>WEDSTRIJDTRUITJE voor de wedstrijden (dit is VERPLICHT </a:t>
            </a:r>
            <a:r>
              <a:rPr lang="nl-BE" b="1" dirty="0" smtClean="0">
                <a:solidFill>
                  <a:schemeClr val="bg1"/>
                </a:solidFill>
                <a:latin typeface="Calibri" pitchFamily="34" charset="0"/>
              </a:rPr>
              <a:t>!!!) -&gt; </a:t>
            </a:r>
            <a:r>
              <a:rPr lang="nl-BE" dirty="0" smtClean="0">
                <a:solidFill>
                  <a:schemeClr val="bg1"/>
                </a:solidFill>
                <a:latin typeface="Calibri" pitchFamily="34" charset="0"/>
              </a:rPr>
              <a:t>kan aangekocht worden op trainingsdagen op het secretariaat. (kostprijs = 25€)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87508" y="1859958"/>
            <a:ext cx="771563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WAT HEBBEN WE NODIG ?</a:t>
            </a:r>
            <a:endParaRPr lang="nl-NL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3529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323528" y="169145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OPGELET IN DE WINTER !!!</a:t>
            </a:r>
            <a:endParaRPr lang="nl-NL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87624" y="2420888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 We trainen steeds buiten ! </a:t>
            </a:r>
          </a:p>
          <a:p>
            <a:endParaRPr lang="nl-BE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 D.w.z. : breng extra kledij mee naar de trainingen  (droge kledij voor </a:t>
            </a:r>
            <a:r>
              <a:rPr lang="nl-BE" dirty="0" err="1" smtClean="0">
                <a:solidFill>
                  <a:schemeClr val="bg1"/>
                </a:solidFill>
              </a:rPr>
              <a:t>nà</a:t>
            </a:r>
            <a:r>
              <a:rPr lang="nl-BE" dirty="0" smtClean="0">
                <a:solidFill>
                  <a:schemeClr val="bg1"/>
                </a:solidFill>
              </a:rPr>
              <a:t> de training – er is gelegenheid tot douchen op de club)</a:t>
            </a:r>
          </a:p>
          <a:p>
            <a:endParaRPr lang="nl-BE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b="1" dirty="0" smtClean="0">
                <a:solidFill>
                  <a:schemeClr val="bg1"/>
                </a:solidFill>
              </a:rPr>
              <a:t>Muts en handschoenen</a:t>
            </a:r>
            <a:r>
              <a:rPr lang="nl-BE" dirty="0" smtClean="0">
                <a:solidFill>
                  <a:schemeClr val="bg1"/>
                </a:solidFill>
              </a:rPr>
              <a:t> zijn een must !</a:t>
            </a:r>
          </a:p>
          <a:p>
            <a:pPr>
              <a:buFontTx/>
              <a:buChar char="-"/>
            </a:pPr>
            <a:endParaRPr lang="nl-BE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BE" dirty="0" smtClean="0">
                <a:solidFill>
                  <a:schemeClr val="bg1"/>
                </a:solidFill>
              </a:rPr>
              <a:t> De trainingen worden immers niet gestopt ! (tenzij bij windkracht 10 </a:t>
            </a:r>
            <a:r>
              <a:rPr lang="nl-BE" dirty="0" smtClean="0">
                <a:solidFill>
                  <a:schemeClr val="bg1"/>
                </a:solidFill>
                <a:sym typeface="Wingdings" pitchFamily="2" charset="2"/>
              </a:rPr>
              <a:t> of overstromingen </a:t>
            </a:r>
          </a:p>
          <a:p>
            <a:endParaRPr lang="nl-BE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nl-BE" dirty="0" smtClean="0">
                <a:solidFill>
                  <a:schemeClr val="bg1"/>
                </a:solidFill>
                <a:sym typeface="Wingdings" pitchFamily="2" charset="2"/>
              </a:rPr>
              <a:t>- Een sneeuwballengevecht kan wel eens plaats vinden </a:t>
            </a:r>
          </a:p>
          <a:p>
            <a:endParaRPr lang="nl-BE" dirty="0" smtClean="0">
              <a:sym typeface="Wingdings" pitchFamily="2" charset="2"/>
            </a:endParaRP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1204410" y="603726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ER WORDT GEEN LIDGELD TERUGBETAALD OMDAT ATLETEN STOPPEN OMDAT HET TE KOUD IS !!!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532" y="21464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090733" y="146490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WIE – WAT – WAAR ? 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214438" y="5014251"/>
            <a:ext cx="7029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Arial" panose="020B0604020202020204" pitchFamily="34" charset="0"/>
              </a:rPr>
              <a:t>Wouter </a:t>
            </a:r>
            <a:r>
              <a:rPr lang="nl-BE" b="1" dirty="0" err="1">
                <a:solidFill>
                  <a:schemeClr val="bg1"/>
                </a:solidFill>
                <a:latin typeface="Arial" panose="020B0604020202020204" pitchFamily="34" charset="0"/>
              </a:rPr>
              <a:t>Weylandt</a:t>
            </a:r>
            <a:r>
              <a:rPr lang="nl-BE" b="1" dirty="0">
                <a:solidFill>
                  <a:schemeClr val="bg1"/>
                </a:solidFill>
                <a:latin typeface="Arial" panose="020B0604020202020204" pitchFamily="34" charset="0"/>
              </a:rPr>
              <a:t>-Atletiekstadion</a:t>
            </a:r>
            <a:r>
              <a:rPr lang="nl-BE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nl-B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nl-BE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Ingang</a:t>
            </a:r>
            <a:r>
              <a:rPr lang="nl-BE" dirty="0" smtClean="0">
                <a:solidFill>
                  <a:schemeClr val="bg1"/>
                </a:solidFill>
                <a:latin typeface="Arial" panose="020B0604020202020204" pitchFamily="34" charset="0"/>
              </a:rPr>
              <a:t> :Frederik </a:t>
            </a:r>
            <a:r>
              <a:rPr lang="nl-BE" dirty="0" err="1">
                <a:solidFill>
                  <a:schemeClr val="bg1"/>
                </a:solidFill>
                <a:latin typeface="Arial" panose="020B0604020202020204" pitchFamily="34" charset="0"/>
              </a:rPr>
              <a:t>Burvenichstraat</a:t>
            </a:r>
            <a:r>
              <a:rPr lang="nl-B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nl-BE" dirty="0" smtClean="0">
                <a:solidFill>
                  <a:schemeClr val="bg1"/>
                </a:solidFill>
                <a:latin typeface="Arial" panose="020B0604020202020204" pitchFamily="34" charset="0"/>
              </a:rPr>
              <a:t>rechtover n° 236  te 9050 </a:t>
            </a:r>
            <a:r>
              <a:rPr lang="nl-BE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Gentbrugge</a:t>
            </a:r>
            <a:endParaRPr lang="nl-B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l-BE" u="sng" dirty="0">
                <a:solidFill>
                  <a:schemeClr val="bg1"/>
                </a:solidFill>
                <a:latin typeface="Arial" panose="020B0604020202020204" pitchFamily="34" charset="0"/>
              </a:rPr>
              <a:t>Officieel </a:t>
            </a:r>
            <a:r>
              <a:rPr lang="nl-BE" u="sng" dirty="0" smtClean="0">
                <a:solidFill>
                  <a:schemeClr val="bg1"/>
                </a:solidFill>
                <a:latin typeface="Arial" panose="020B0604020202020204" pitchFamily="34" charset="0"/>
              </a:rPr>
              <a:t>adres (postadres)</a:t>
            </a:r>
            <a:r>
              <a:rPr lang="nl-BE" dirty="0" smtClean="0">
                <a:solidFill>
                  <a:schemeClr val="bg1"/>
                </a:solidFill>
                <a:latin typeface="Arial" panose="020B0604020202020204" pitchFamily="34" charset="0"/>
              </a:rPr>
              <a:t> :Emanuel </a:t>
            </a:r>
            <a:r>
              <a:rPr lang="nl-BE" dirty="0">
                <a:solidFill>
                  <a:schemeClr val="bg1"/>
                </a:solidFill>
                <a:latin typeface="Arial" panose="020B0604020202020204" pitchFamily="34" charset="0"/>
              </a:rPr>
              <a:t>Hielstraat </a:t>
            </a:r>
            <a:r>
              <a:rPr lang="nl-BE" dirty="0" smtClean="0">
                <a:solidFill>
                  <a:schemeClr val="bg1"/>
                </a:solidFill>
                <a:latin typeface="Arial" panose="020B0604020202020204" pitchFamily="34" charset="0"/>
              </a:rPr>
              <a:t>106  te 9050 </a:t>
            </a:r>
            <a:r>
              <a:rPr lang="nl-BE" dirty="0" err="1">
                <a:solidFill>
                  <a:schemeClr val="bg1"/>
                </a:solidFill>
                <a:latin typeface="Arial" panose="020B0604020202020204" pitchFamily="34" charset="0"/>
              </a:rPr>
              <a:t>Gentbrugge</a:t>
            </a:r>
            <a:endParaRPr lang="nl-BE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14438" y="416355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Atletiekclub – aangesloten bij de Vlaamse Atletiek Liga (V.A.L.)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Ontstaan in 1963 en de naam “Koninklijke” ontvangen in 2013.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78417" y="2204864"/>
            <a:ext cx="7968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Koninklijke Atletiekclub</a:t>
            </a: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Racing Gent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6708"/>
            <a:ext cx="2584928" cy="1463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85741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790266" y="1916832"/>
            <a:ext cx="55528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WAT KOST HET ?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7544" y="2924945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+mn-lt"/>
              </a:rPr>
              <a:t>LIDGELD : 	</a:t>
            </a:r>
            <a:r>
              <a:rPr lang="nl-NL" sz="2800" dirty="0" smtClean="0">
                <a:solidFill>
                  <a:schemeClr val="bg1"/>
                </a:solidFill>
              </a:rPr>
              <a:t> Eerste lid   € 140</a:t>
            </a:r>
            <a:br>
              <a:rPr lang="nl-NL" sz="2800" dirty="0" smtClean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> 		 Tweede lid € 140</a:t>
            </a:r>
            <a:br>
              <a:rPr lang="nl-NL" sz="2800" dirty="0" smtClean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>		 Derde lid    € 140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/>
            </a:r>
            <a:br>
              <a:rPr lang="nl-NL" sz="2800" dirty="0" smtClean="0">
                <a:solidFill>
                  <a:schemeClr val="bg1"/>
                </a:solidFill>
              </a:rPr>
            </a:br>
            <a:r>
              <a:rPr lang="nl-NL" sz="2800" dirty="0" smtClean="0">
                <a:solidFill>
                  <a:schemeClr val="bg1"/>
                </a:solidFill>
              </a:rPr>
              <a:t>		 Vanaf vierde lid familiepakket € 400</a:t>
            </a:r>
          </a:p>
          <a:p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smtClean="0">
                <a:solidFill>
                  <a:schemeClr val="bg1"/>
                </a:solidFill>
              </a:rPr>
              <a:t>                   (wonend op één adres)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Uitzondering : de “Kangoeroes” betalen € 90 .</a:t>
            </a:r>
          </a:p>
          <a:p>
            <a:endParaRPr lang="nl-NL" sz="2800" dirty="0" smtClean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  <a:latin typeface="+mn-lt"/>
            </a:endParaRPr>
          </a:p>
          <a:p>
            <a:endParaRPr lang="nl-NL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4235" y="231254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264779" y="1628800"/>
            <a:ext cx="66864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JEUGDWERKGROEP</a:t>
            </a: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sp>
        <p:nvSpPr>
          <p:cNvPr id="23555" name="Tekstvak 3"/>
          <p:cNvSpPr txBox="1">
            <a:spLocks noChangeArrowheads="1"/>
          </p:cNvSpPr>
          <p:nvPr/>
        </p:nvSpPr>
        <p:spPr bwMode="auto">
          <a:xfrm>
            <a:off x="755576" y="2852936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l-NL" b="1" dirty="0">
                <a:solidFill>
                  <a:schemeClr val="bg1"/>
                </a:solidFill>
                <a:latin typeface="Calibri" pitchFamily="34" charset="0"/>
              </a:rPr>
              <a:t> Ouders &amp; jeugdtrainers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Begeleiding en randactiviteiten organiseren (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bv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.: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etentjes  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Quiz – 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Halloweentraining - uitstap naar zee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…..)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RESERVEER alvast 28/10/2016 : HALLOWEEN-training </a:t>
            </a: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Organisatie van stages</a:t>
            </a:r>
          </a:p>
          <a:p>
            <a:pPr>
              <a:buFontTx/>
              <a:buChar char="-"/>
            </a:pPr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Jeugd – sport – kwaliteit – plezier</a:t>
            </a:r>
          </a:p>
          <a:p>
            <a:endParaRPr lang="nl-NL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Interesse om ook te helpen ?</a:t>
            </a:r>
          </a:p>
          <a:p>
            <a:pPr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</a:rPr>
              <a:t> Neem </a:t>
            </a:r>
            <a:r>
              <a:rPr lang="nl-NL" dirty="0">
                <a:solidFill>
                  <a:schemeClr val="bg1"/>
                </a:solidFill>
                <a:latin typeface="Calibri" pitchFamily="34" charset="0"/>
              </a:rPr>
              <a:t>gerust contact op met ons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539" y="165633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kstvak 2"/>
          <p:cNvSpPr txBox="1">
            <a:spLocks noChangeArrowheads="1"/>
          </p:cNvSpPr>
          <p:nvPr/>
        </p:nvSpPr>
        <p:spPr bwMode="auto">
          <a:xfrm>
            <a:off x="467544" y="2056686"/>
            <a:ext cx="79208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u="sng" dirty="0">
                <a:solidFill>
                  <a:schemeClr val="bg1"/>
                </a:solidFill>
                <a:latin typeface="Comic Sans MS" pitchFamily="66" charset="0"/>
              </a:rPr>
              <a:t>SAMENSTELLING </a:t>
            </a:r>
            <a:r>
              <a:rPr lang="nl-NL" sz="2800" b="1" u="sng" dirty="0" smtClean="0">
                <a:solidFill>
                  <a:schemeClr val="bg1"/>
                </a:solidFill>
                <a:latin typeface="Comic Sans MS" pitchFamily="66" charset="0"/>
              </a:rPr>
              <a:t>JEUGDWERKGROEP</a:t>
            </a:r>
          </a:p>
          <a:p>
            <a:pPr algn="ctr"/>
            <a:endParaRPr lang="nl-NL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nl-BE" b="1" dirty="0" smtClean="0">
                <a:solidFill>
                  <a:schemeClr val="bg1"/>
                </a:solidFill>
              </a:rPr>
              <a:t>DUPRE NATASHA (Jeugdcoördinator - trainer)</a:t>
            </a:r>
            <a:r>
              <a:rPr lang="nl-BE" b="1" dirty="0">
                <a:solidFill>
                  <a:schemeClr val="bg1"/>
                </a:solidFill>
              </a:rPr>
              <a:t/>
            </a:r>
            <a:br>
              <a:rPr lang="nl-BE" b="1" dirty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chemeClr val="bg1"/>
                </a:solidFill>
              </a:rPr>
              <a:t>SEVERENS Ella (verantwoordelijke activiteiten)</a:t>
            </a:r>
            <a:r>
              <a:rPr lang="nl-BE" b="1" dirty="0">
                <a:solidFill>
                  <a:schemeClr val="bg1"/>
                </a:solidFill>
              </a:rPr>
              <a:t/>
            </a:r>
            <a:br>
              <a:rPr lang="nl-BE" b="1" dirty="0">
                <a:solidFill>
                  <a:schemeClr val="bg1"/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VAN VYNCKT </a:t>
            </a:r>
            <a:r>
              <a:rPr lang="nl-BE" b="1" dirty="0" smtClean="0">
                <a:solidFill>
                  <a:schemeClr val="bg1"/>
                </a:solidFill>
              </a:rPr>
              <a:t>Inge (verantwoordelijke activiteiten + begeleider)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chemeClr val="bg1"/>
                </a:solidFill>
              </a:rPr>
              <a:t>STAM Anne-Marie (verantwoordelijke activiteiten)</a:t>
            </a:r>
          </a:p>
          <a:p>
            <a:r>
              <a:rPr lang="nl-BE" b="1" dirty="0" smtClean="0">
                <a:solidFill>
                  <a:schemeClr val="bg1"/>
                </a:solidFill>
              </a:rPr>
              <a:t>DE SMET Katrien </a:t>
            </a:r>
            <a:r>
              <a:rPr lang="nl-BE" b="1" dirty="0">
                <a:solidFill>
                  <a:schemeClr val="bg1"/>
                </a:solidFill>
              </a:rPr>
              <a:t>(verantwoordelijke activiteiten</a:t>
            </a:r>
            <a:r>
              <a:rPr lang="nl-BE" b="1" dirty="0" smtClean="0">
                <a:solidFill>
                  <a:schemeClr val="bg1"/>
                </a:solidFill>
              </a:rPr>
              <a:t>) </a:t>
            </a:r>
            <a:r>
              <a:rPr lang="nl-BE" b="1" dirty="0">
                <a:solidFill>
                  <a:schemeClr val="bg1"/>
                </a:solidFill>
              </a:rPr>
              <a:t>+</a:t>
            </a:r>
            <a:r>
              <a:rPr lang="nl-BE" b="1" dirty="0" smtClean="0">
                <a:solidFill>
                  <a:schemeClr val="bg1"/>
                </a:solidFill>
              </a:rPr>
              <a:t> begeleider)</a:t>
            </a:r>
          </a:p>
          <a:p>
            <a:r>
              <a:rPr lang="nl-BE" b="1" dirty="0" smtClean="0">
                <a:solidFill>
                  <a:schemeClr val="bg1"/>
                </a:solidFill>
              </a:rPr>
              <a:t>PEELAERS Iris </a:t>
            </a:r>
            <a:r>
              <a:rPr lang="nl-BE" b="1" dirty="0">
                <a:solidFill>
                  <a:schemeClr val="bg1"/>
                </a:solidFill>
              </a:rPr>
              <a:t>(verantwoordelijke activiteiten)</a:t>
            </a:r>
          </a:p>
          <a:p>
            <a:endParaRPr lang="nl-BE" b="1" dirty="0" smtClean="0">
              <a:solidFill>
                <a:schemeClr val="bg1"/>
              </a:solidFill>
            </a:endParaRPr>
          </a:p>
          <a:p>
            <a:r>
              <a:rPr lang="nl-BE" b="1" dirty="0" smtClean="0">
                <a:solidFill>
                  <a:schemeClr val="bg1"/>
                </a:solidFill>
              </a:rPr>
              <a:t>MISPLON </a:t>
            </a:r>
            <a:r>
              <a:rPr lang="nl-BE" b="1" dirty="0">
                <a:solidFill>
                  <a:schemeClr val="bg1"/>
                </a:solidFill>
              </a:rPr>
              <a:t>Loes (trainer</a:t>
            </a:r>
            <a:r>
              <a:rPr lang="nl-BE" b="1" dirty="0" smtClean="0">
                <a:solidFill>
                  <a:schemeClr val="bg1"/>
                </a:solidFill>
              </a:rPr>
              <a:t>)</a:t>
            </a:r>
            <a:r>
              <a:rPr lang="nl-BE" b="1" dirty="0">
                <a:solidFill>
                  <a:schemeClr val="bg1"/>
                </a:solidFill>
              </a:rPr>
              <a:t/>
            </a:r>
            <a:br>
              <a:rPr lang="nl-BE" b="1" dirty="0">
                <a:solidFill>
                  <a:schemeClr val="bg1"/>
                </a:solidFill>
              </a:rPr>
            </a:br>
            <a:r>
              <a:rPr lang="nl-BE" b="1" dirty="0">
                <a:solidFill>
                  <a:schemeClr val="bg1"/>
                </a:solidFill>
              </a:rPr>
              <a:t>MEYERS Natalie (trainer)</a:t>
            </a:r>
            <a:br>
              <a:rPr lang="nl-BE" b="1" dirty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chemeClr val="bg1"/>
                </a:solidFill>
              </a:rPr>
              <a:t>DEMEY </a:t>
            </a:r>
            <a:r>
              <a:rPr lang="nl-BE" b="1" dirty="0">
                <a:solidFill>
                  <a:schemeClr val="bg1"/>
                </a:solidFill>
              </a:rPr>
              <a:t>Corine (</a:t>
            </a:r>
            <a:r>
              <a:rPr lang="nl-BE" b="1" dirty="0" smtClean="0">
                <a:solidFill>
                  <a:schemeClr val="bg1"/>
                </a:solidFill>
              </a:rPr>
              <a:t>trainer)</a:t>
            </a:r>
          </a:p>
          <a:p>
            <a:r>
              <a:rPr lang="nl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CROMMEN Dylan (trainer)</a:t>
            </a:r>
          </a:p>
          <a:p>
            <a:r>
              <a:rPr lang="nl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VISSCHER Melissa (trainer)</a:t>
            </a:r>
          </a:p>
          <a:p>
            <a:r>
              <a:rPr lang="nl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LANCKER Kelly (trainer)</a:t>
            </a:r>
          </a:p>
          <a:p>
            <a:endParaRPr lang="nl-BE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Comic Sans MS" pitchFamily="66" charset="0"/>
            </a:endParaRPr>
          </a:p>
        </p:txBody>
      </p:sp>
      <p:sp>
        <p:nvSpPr>
          <p:cNvPr id="24579" name="Tekstvak 3"/>
          <p:cNvSpPr txBox="1">
            <a:spLocks noChangeArrowheads="1"/>
          </p:cNvSpPr>
          <p:nvPr/>
        </p:nvSpPr>
        <p:spPr bwMode="auto">
          <a:xfrm>
            <a:off x="1547664" y="2708920"/>
            <a:ext cx="669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7528" y="267402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kstvak 2"/>
          <p:cNvSpPr txBox="1">
            <a:spLocks noChangeArrowheads="1"/>
          </p:cNvSpPr>
          <p:nvPr/>
        </p:nvSpPr>
        <p:spPr bwMode="auto">
          <a:xfrm>
            <a:off x="179226" y="3140968"/>
            <a:ext cx="88569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4400" dirty="0" smtClean="0"/>
              <a:t>www.jeugdracinggent.weebly.com</a:t>
            </a:r>
          </a:p>
          <a:p>
            <a:pPr algn="ctr"/>
            <a:r>
              <a:rPr lang="nl-BE" sz="4400" dirty="0" smtClean="0">
                <a:latin typeface="Calibri" pitchFamily="34" charset="0"/>
              </a:rPr>
              <a:t>of via </a:t>
            </a:r>
          </a:p>
          <a:p>
            <a:pPr algn="ctr"/>
            <a:r>
              <a:rPr lang="nl-BE" sz="4400" dirty="0" smtClean="0">
                <a:latin typeface="Calibri" pitchFamily="34" charset="0"/>
              </a:rPr>
              <a:t>www.krcgentatletiek.be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25603" name="Tekstvak 3"/>
          <p:cNvSpPr txBox="1">
            <a:spLocks noChangeArrowheads="1"/>
          </p:cNvSpPr>
          <p:nvPr/>
        </p:nvSpPr>
        <p:spPr bwMode="auto">
          <a:xfrm>
            <a:off x="1799431" y="5661248"/>
            <a:ext cx="561657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latin typeface="Calibri" pitchFamily="34" charset="0"/>
                <a:hlinkClick r:id="rId2"/>
              </a:rPr>
              <a:t>taskedup@hotmail.com</a:t>
            </a:r>
            <a:endParaRPr lang="en-US" sz="32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827087" y="1934595"/>
            <a:ext cx="75612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CONTACT &amp; INFO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41220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animBg="1"/>
      <p:bldP spid="256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827373" y="1772816"/>
            <a:ext cx="75612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VRAGEN</a:t>
            </a:r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1560" y="3068960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u="sng" dirty="0" smtClean="0">
                <a:solidFill>
                  <a:schemeClr val="bg1"/>
                </a:solidFill>
              </a:rPr>
              <a:t>Is men verplicht om 2x per week te trainen </a:t>
            </a:r>
            <a:r>
              <a:rPr lang="nl-BE" dirty="0" smtClean="0">
                <a:solidFill>
                  <a:schemeClr val="bg1"/>
                </a:solidFill>
              </a:rPr>
              <a:t>? NEEN, maar het spreekt voor zich hoe meer men traint, hoe sneller men vorderingen maakt.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u="sng" dirty="0" err="1" smtClean="0">
                <a:solidFill>
                  <a:schemeClr val="bg1"/>
                </a:solidFill>
              </a:rPr>
              <a:t>Moét</a:t>
            </a:r>
            <a:r>
              <a:rPr lang="nl-BE" u="sng" dirty="0" smtClean="0">
                <a:solidFill>
                  <a:schemeClr val="bg1"/>
                </a:solidFill>
              </a:rPr>
              <a:t> er deelgenomen worden aan wedstrijden </a:t>
            </a:r>
            <a:r>
              <a:rPr lang="nl-BE" dirty="0" smtClean="0">
                <a:solidFill>
                  <a:schemeClr val="bg1"/>
                </a:solidFill>
              </a:rPr>
              <a:t>? GRAAG, maar we kunnen natuurlijk niemand verplichten. Het winter- en zomercriterium zijn echter aantrekkelijk en het levert ook nog iets 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u="sng" dirty="0" smtClean="0">
                <a:solidFill>
                  <a:schemeClr val="bg1"/>
                </a:solidFill>
              </a:rPr>
              <a:t>Wie traint in welke groep </a:t>
            </a:r>
            <a:r>
              <a:rPr lang="nl-BE" dirty="0" smtClean="0">
                <a:solidFill>
                  <a:schemeClr val="bg1"/>
                </a:solidFill>
              </a:rPr>
              <a:t>? IEDEREEN blijft in zijn categorie. (</a:t>
            </a:r>
            <a:r>
              <a:rPr lang="nl-BE" dirty="0" err="1" smtClean="0">
                <a:solidFill>
                  <a:schemeClr val="bg1"/>
                </a:solidFill>
              </a:rPr>
              <a:t>benj</a:t>
            </a:r>
            <a:r>
              <a:rPr lang="nl-BE" dirty="0" smtClean="0">
                <a:solidFill>
                  <a:schemeClr val="bg1"/>
                </a:solidFill>
              </a:rPr>
              <a:t> – pup – min) en daar worden, vooral bij de benjamins dan, groepen gevormd naargelang het kunnen en vorderingen van de atleet. Het zijn de trainers die deze groepen indelen.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bg1"/>
                </a:solidFill>
              </a:rPr>
              <a:t>NOG VRAGEN …….?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5540" y="165608"/>
            <a:ext cx="2584928" cy="1463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7542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51520" y="2924944"/>
            <a:ext cx="8712968" cy="20881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BEDANKT VOOR </a:t>
            </a:r>
          </a:p>
          <a:p>
            <a:pPr algn="ctr"/>
            <a:r>
              <a:rPr lang="nl-NL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UW AANDACHT</a:t>
            </a:r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2584928" cy="14631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76672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71600" y="1102146"/>
            <a:ext cx="66967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JEUGD</a:t>
            </a:r>
          </a:p>
        </p:txBody>
      </p:sp>
      <p:sp>
        <p:nvSpPr>
          <p:cNvPr id="5" name="Rechthoek 4"/>
          <p:cNvSpPr/>
          <p:nvPr/>
        </p:nvSpPr>
        <p:spPr>
          <a:xfrm>
            <a:off x="0" y="3388058"/>
            <a:ext cx="926086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BENJAMINS – PUPILLEN </a:t>
            </a:r>
            <a:r>
              <a:rPr lang="nl-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– MINIEMEN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&amp; KANGOEROES</a:t>
            </a:r>
            <a:endParaRPr lang="nl-N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043608" y="5589240"/>
            <a:ext cx="66967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( RATJES )</a:t>
            </a:r>
            <a:endParaRPr lang="nl-N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</p:txBody>
      </p:sp>
      <p:pic>
        <p:nvPicPr>
          <p:cNvPr id="8" name="Picture 8" descr="ra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445224"/>
            <a:ext cx="1296565" cy="9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a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45224"/>
            <a:ext cx="1296565" cy="9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7103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537827" y="1772816"/>
            <a:ext cx="5910400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KANGOEROES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Geboortejaar 2011-2010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Trainen op maandag van 17u30 tot 18u30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(max. 30 atleten)</a:t>
            </a:r>
          </a:p>
        </p:txBody>
      </p:sp>
      <p:sp>
        <p:nvSpPr>
          <p:cNvPr id="8" name="Rechthoek 7"/>
          <p:cNvSpPr/>
          <p:nvPr/>
        </p:nvSpPr>
        <p:spPr>
          <a:xfrm>
            <a:off x="1649235" y="4509120"/>
            <a:ext cx="5687583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BENJAMINS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Geboortejaar </a:t>
            </a: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2009-2008</a:t>
            </a:r>
            <a:endParaRPr lang="nl-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Trainen op woensdag van 18u30 tot 20u</a:t>
            </a:r>
            <a:endParaRPr lang="nl-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Trainen op vrijdag van 19u tot 20u30</a:t>
            </a:r>
            <a:endParaRPr lang="nl-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7614"/>
            <a:ext cx="2584928" cy="1463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9748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91680" y="1048151"/>
            <a:ext cx="5687583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PUPILLEN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Geboortejaar </a:t>
            </a: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2007-2006</a:t>
            </a:r>
            <a:endParaRPr lang="nl-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Trainen op woensdag van 18u30 tot 20u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Trainen op vrijdag van 19u tot 20u30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764212" y="3645024"/>
            <a:ext cx="5687583" cy="36009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MINIEMEN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Geboortejaar </a:t>
            </a: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2005-2004</a:t>
            </a:r>
            <a:endParaRPr lang="nl-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Trainen op woensdag van 18u30 tot 20u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Trainen op vrijdag van 19u tot </a:t>
            </a: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20u30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(eventueel extra op maandag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epaald door de trainer)</a:t>
            </a:r>
            <a:endParaRPr lang="nl-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9487"/>
            <a:ext cx="2584928" cy="146316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584928" cy="14631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5736" y="419623"/>
            <a:ext cx="6948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TRAINERS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Kangoeroes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Verstraete Fleur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 Robbie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7" y="3497389"/>
            <a:ext cx="2342789" cy="291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3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5" y="2780928"/>
            <a:ext cx="4266825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757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584928" cy="14631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5736" y="419623"/>
            <a:ext cx="6948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TRAINERS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Benjamins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 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Misplon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Loes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Vynckt Inge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Smet Katrien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7" y="3497389"/>
            <a:ext cx="2342789" cy="291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or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9856" y="2060848"/>
            <a:ext cx="1914144" cy="2438400"/>
          </a:xfrm>
          <a:prstGeom prst="rect">
            <a:avLst/>
          </a:prstGeom>
        </p:spPr>
      </p:pic>
      <p:pic>
        <p:nvPicPr>
          <p:cNvPr id="12" name="Picture 11" descr="lo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501008"/>
            <a:ext cx="1880932" cy="281555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804248" y="1628800"/>
            <a:ext cx="324000" cy="4320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95936" y="1988840"/>
            <a:ext cx="720080" cy="10801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57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584928" cy="14631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5736" y="419623"/>
            <a:ext cx="6948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TRAINERS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Pupillen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Meyers Natalie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Devisscher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Melissa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Crommen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Dylan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2342789" cy="291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atal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484784"/>
            <a:ext cx="1908212" cy="28803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804248" y="1844824"/>
            <a:ext cx="432048" cy="720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95936" y="2348880"/>
            <a:ext cx="360040" cy="115212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inge\Documents\Jeugdcommissie atletiek\IMG_3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555861" y="4004979"/>
            <a:ext cx="3023828" cy="2015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757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584928" cy="146316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5736" y="419623"/>
            <a:ext cx="6948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TRAINERS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Smbd Display" pitchFamily="18" charset="0"/>
              </a:rPr>
              <a:t>Miniemen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Smbd Display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Dupré Natasha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Lancker </a:t>
            </a:r>
            <a:r>
              <a:rPr lang="nl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Kelly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7" y="3497389"/>
            <a:ext cx="2342789" cy="291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natas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36912"/>
            <a:ext cx="2485232" cy="3744416"/>
          </a:xfrm>
          <a:prstGeom prst="rect">
            <a:avLst/>
          </a:prstGeom>
        </p:spPr>
      </p:pic>
      <p:pic>
        <p:nvPicPr>
          <p:cNvPr id="2050" name="Picture 2" descr="C:\Users\inge\Documents\Jeugdcommissie atletiek\IMG_3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663790" y="3248981"/>
            <a:ext cx="3672407" cy="24482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00192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bg1"/>
                </a:solidFill>
              </a:rPr>
              <a:t>Ook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jeugdcoördinator</a:t>
            </a:r>
            <a:endParaRPr lang="nl-BE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04248" y="1844824"/>
            <a:ext cx="576064" cy="9361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427984" y="2492896"/>
            <a:ext cx="288032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577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1001</Words>
  <Application>Microsoft Office PowerPoint</Application>
  <PresentationFormat>On-screen Show (4:3)</PresentationFormat>
  <Paragraphs>198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Office-thema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inge</dc:creator>
  <cp:lastModifiedBy>inge</cp:lastModifiedBy>
  <cp:revision>135</cp:revision>
  <dcterms:modified xsi:type="dcterms:W3CDTF">2016-10-05T07:00:43Z</dcterms:modified>
</cp:coreProperties>
</file>